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Lst>
  <p:notesMasterIdLst>
    <p:notesMasterId r:id="rId15"/>
  </p:notesMasterIdLst>
  <p:handoutMasterIdLst>
    <p:handoutMasterId r:id="rId16"/>
  </p:handoutMasterIdLst>
  <p:sldIdLst>
    <p:sldId id="256" r:id="rId4"/>
    <p:sldId id="258" r:id="rId5"/>
    <p:sldId id="346" r:id="rId6"/>
    <p:sldId id="347" r:id="rId7"/>
    <p:sldId id="348" r:id="rId8"/>
    <p:sldId id="349" r:id="rId9"/>
    <p:sldId id="351" r:id="rId10"/>
    <p:sldId id="352" r:id="rId11"/>
    <p:sldId id="353" r:id="rId12"/>
    <p:sldId id="333" r:id="rId13"/>
    <p:sldId id="326" r:id="rId14"/>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KwzXEkvXMCWAqTU0Q/a/lXKO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78C"/>
    <a:srgbClr val="66478B"/>
    <a:srgbClr val="543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1EBD4E-2F76-4667-9767-EABCB5307A16}">
  <a:tblStyle styleId="{2B1EBD4E-2F76-4667-9767-EABCB5307A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80" Type="http://customschemas.google.com/relationships/presentationmetadata" Target="metadata"/><Relationship Id="rId3" Type="http://schemas.openxmlformats.org/officeDocument/2006/relationships/slideMaster" Target="slideMasters/slideMaster3.xml"/><Relationship Id="rId8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7.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F1BDEF1-0A12-43BB-AF8F-1785C1D066C9}" type="datetimeFigureOut">
              <a:rPr lang="lv-LV" smtClean="0"/>
              <a:t>18.01.2021</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17A5581-0BA9-4F8A-AE37-868E777C6E75}" type="slidenum">
              <a:rPr lang="lv-LV" smtClean="0"/>
              <a:t>‹#›</a:t>
            </a:fld>
            <a:endParaRPr lang="lv-LV"/>
          </a:p>
        </p:txBody>
      </p:sp>
    </p:spTree>
    <p:extLst>
      <p:ext uri="{BB962C8B-B14F-4D97-AF65-F5344CB8AC3E}">
        <p14:creationId xmlns:p14="http://schemas.microsoft.com/office/powerpoint/2010/main" val="103771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5372" y="0"/>
            <a:ext cx="2918831" cy="49331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1284"/>
            <a:ext cx="2918831" cy="49331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409734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 name="Google Shape;40;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 name="Google Shape;41;p1: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1</a:t>
            </a:fld>
            <a:endParaRPr/>
          </a:p>
        </p:txBody>
      </p:sp>
    </p:spTree>
    <p:extLst>
      <p:ext uri="{BB962C8B-B14F-4D97-AF65-F5344CB8AC3E}">
        <p14:creationId xmlns:p14="http://schemas.microsoft.com/office/powerpoint/2010/main" val="34518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 name="Google Shape;56;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57" name="Google Shape;57;p3: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2</a:t>
            </a:fld>
            <a:endParaRPr/>
          </a:p>
        </p:txBody>
      </p:sp>
    </p:spTree>
    <p:extLst>
      <p:ext uri="{BB962C8B-B14F-4D97-AF65-F5344CB8AC3E}">
        <p14:creationId xmlns:p14="http://schemas.microsoft.com/office/powerpoint/2010/main" val="378027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2" name="Google Shape;622;p6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3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685800" y="3505200"/>
            <a:ext cx="7772400" cy="960442"/>
          </a:xfrm>
          <a:prstGeom prst="rect">
            <a:avLst/>
          </a:prstGeom>
          <a:noFill/>
          <a:ln>
            <a:noFill/>
          </a:ln>
        </p:spPr>
        <p:txBody>
          <a:bodyPr spcFirstLastPara="1" wrap="square" lIns="93950" tIns="46975" rIns="93950" bIns="46975" anchor="t" anchorCtr="0">
            <a:normAutofit/>
          </a:bodyPr>
          <a:lstStyle>
            <a:lvl1pPr lvl="0" algn="ctr">
              <a:spcBef>
                <a:spcPts val="0"/>
              </a:spcBef>
              <a:spcAft>
                <a:spcPts val="0"/>
              </a:spcAft>
              <a:buSzPts val="1400"/>
              <a:buNone/>
              <a:defRPr sz="32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0"/>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72"/>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rmAutofit/>
          </a:bodyPr>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72"/>
          <p:cNvSpPr txBox="1">
            <a:spLocks noGrp="1"/>
          </p:cNvSpPr>
          <p:nvPr>
            <p:ph type="body" idx="1"/>
          </p:nvPr>
        </p:nvSpPr>
        <p:spPr>
          <a:xfrm>
            <a:off x="2590800" y="1752600"/>
            <a:ext cx="6096000" cy="4373573"/>
          </a:xfrm>
          <a:prstGeom prst="rect">
            <a:avLst/>
          </a:prstGeom>
          <a:noFill/>
          <a:ln>
            <a:noFill/>
          </a:ln>
        </p:spPr>
        <p:txBody>
          <a:bodyPr spcFirstLastPara="1" wrap="square" lIns="93950" tIns="46975" rIns="93950" bIns="46975" anchor="t" anchorCtr="0">
            <a:normAutofit/>
          </a:bodyPr>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72"/>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normAutofit/>
          </a:bodyPr>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2"/>
          <p:cNvSpPr txBox="1">
            <a:spLocks noGrp="1"/>
          </p:cNvSpPr>
          <p:nvPr>
            <p:ph type="body" idx="3"/>
          </p:nvPr>
        </p:nvSpPr>
        <p:spPr>
          <a:xfrm>
            <a:off x="4876800" y="6324600"/>
            <a:ext cx="3657600" cy="304800"/>
          </a:xfrm>
          <a:prstGeom prst="rect">
            <a:avLst/>
          </a:prstGeom>
          <a:noFill/>
          <a:ln>
            <a:noFill/>
          </a:ln>
        </p:spPr>
        <p:txBody>
          <a:bodyPr spcFirstLastPara="1" wrap="square" lIns="93950" tIns="46975" rIns="93950" bIns="46975" anchor="t" anchorCtr="0">
            <a:normAutofit/>
          </a:bodyPr>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72"/>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76"/>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6"/>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9"/>
          <p:cNvPicPr preferRelativeResize="0"/>
          <p:nvPr/>
        </p:nvPicPr>
        <p:blipFill rotWithShape="1">
          <a:blip r:embed="rId3">
            <a:alphaModFix/>
          </a:blip>
          <a:srcRect/>
          <a:stretch/>
        </p:blipFill>
        <p:spPr>
          <a:xfrm>
            <a:off x="2682875" y="0"/>
            <a:ext cx="3778250" cy="4165600"/>
          </a:xfrm>
          <a:prstGeom prst="rect">
            <a:avLst/>
          </a:prstGeom>
          <a:noFill/>
          <a:ln>
            <a:noFill/>
          </a:ln>
        </p:spPr>
      </p:pic>
      <p:pic>
        <p:nvPicPr>
          <p:cNvPr id="11" name="Google Shape;11;p69"/>
          <p:cNvPicPr preferRelativeResize="0"/>
          <p:nvPr/>
        </p:nvPicPr>
        <p:blipFill rotWithShape="1">
          <a:blip r:embed="rId4">
            <a:alphaModFix/>
          </a:blip>
          <a:srcRect/>
          <a:stretch/>
        </p:blipFill>
        <p:spPr>
          <a:xfrm>
            <a:off x="0" y="6621462"/>
            <a:ext cx="9144000" cy="246062"/>
          </a:xfrm>
          <a:prstGeom prst="rect">
            <a:avLst/>
          </a:prstGeom>
          <a:noFill/>
          <a:ln>
            <a:noFill/>
          </a:ln>
        </p:spPr>
      </p:pic>
      <p:sp>
        <p:nvSpPr>
          <p:cNvPr id="12" name="Google Shape;12;p69"/>
          <p:cNvSpPr txBox="1"/>
          <p:nvPr/>
        </p:nvSpPr>
        <p:spPr>
          <a:xfrm>
            <a:off x="685800" y="4724400"/>
            <a:ext cx="7772400" cy="1036637"/>
          </a:xfrm>
          <a:prstGeom prst="rect">
            <a:avLst/>
          </a:prstGeom>
          <a:noFill/>
          <a:ln>
            <a:noFill/>
          </a:ln>
        </p:spPr>
        <p:txBody>
          <a:bodyPr spcFirstLastPara="1" wrap="square" lIns="93950" tIns="46975" rIns="93950" bIns="46975" anchor="t" anchorCtr="0">
            <a:normAutofit/>
          </a:bodyPr>
          <a:lstStyle/>
          <a:p>
            <a:pPr marL="0" marR="0" lvl="0" indent="0" algn="l" rtl="0">
              <a:lnSpc>
                <a:spcPct val="100000"/>
              </a:lnSpc>
              <a:spcBef>
                <a:spcPts val="0"/>
              </a:spcBef>
              <a:spcAft>
                <a:spcPts val="0"/>
              </a:spcAft>
              <a:buNone/>
            </a:pPr>
            <a:endParaRPr sz="1700" b="0" i="0" u="none">
              <a:solidFill>
                <a:schemeClr val="dk1"/>
              </a:solidFill>
              <a:latin typeface="Times New Roman"/>
              <a:ea typeface="Times New Roman"/>
              <a:cs typeface="Times New Roman"/>
              <a:sym typeface="Times New Roman"/>
            </a:endParaRPr>
          </a:p>
        </p:txBody>
      </p:sp>
      <p:sp>
        <p:nvSpPr>
          <p:cNvPr id="13" name="Google Shape;13;p69"/>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69"/>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71"/>
          <p:cNvPicPr preferRelativeResize="0"/>
          <p:nvPr/>
        </p:nvPicPr>
        <p:blipFill rotWithShape="1">
          <a:blip r:embed="rId3">
            <a:alphaModFix/>
          </a:blip>
          <a:srcRect/>
          <a:stretch/>
        </p:blipFill>
        <p:spPr>
          <a:xfrm>
            <a:off x="296862" y="0"/>
            <a:ext cx="1760537" cy="1957387"/>
          </a:xfrm>
          <a:prstGeom prst="rect">
            <a:avLst/>
          </a:prstGeom>
          <a:noFill/>
          <a:ln>
            <a:noFill/>
          </a:ln>
        </p:spPr>
      </p:pic>
      <p:sp>
        <p:nvSpPr>
          <p:cNvPr id="21" name="Google Shape;21;p71"/>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71"/>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71"/>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5"/>
          <p:cNvPicPr preferRelativeResize="0"/>
          <p:nvPr/>
        </p:nvPicPr>
        <p:blipFill rotWithShape="1">
          <a:blip r:embed="rId3">
            <a:alphaModFix/>
          </a:blip>
          <a:srcRect/>
          <a:stretch/>
        </p:blipFill>
        <p:spPr>
          <a:xfrm>
            <a:off x="0" y="6621462"/>
            <a:ext cx="9144000" cy="246062"/>
          </a:xfrm>
          <a:prstGeom prst="rect">
            <a:avLst/>
          </a:prstGeom>
          <a:noFill/>
          <a:ln>
            <a:noFill/>
          </a:ln>
        </p:spPr>
      </p:pic>
      <p:pic>
        <p:nvPicPr>
          <p:cNvPr id="32" name="Google Shape;32;p75"/>
          <p:cNvPicPr preferRelativeResize="0"/>
          <p:nvPr/>
        </p:nvPicPr>
        <p:blipFill rotWithShape="1">
          <a:blip r:embed="rId4">
            <a:alphaModFix/>
          </a:blip>
          <a:srcRect/>
          <a:stretch/>
        </p:blipFill>
        <p:spPr>
          <a:xfrm>
            <a:off x="2682875" y="0"/>
            <a:ext cx="3778250" cy="4165600"/>
          </a:xfrm>
          <a:prstGeom prst="rect">
            <a:avLst/>
          </a:prstGeom>
          <a:noFill/>
          <a:ln>
            <a:noFill/>
          </a:ln>
        </p:spPr>
      </p:pic>
      <p:sp>
        <p:nvSpPr>
          <p:cNvPr id="33" name="Google Shape;33;p75"/>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75"/>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t_C3P0_wgY" TargetMode="External"/><Relationship Id="rId7" Type="http://schemas.openxmlformats.org/officeDocument/2006/relationships/image" Target="../media/image10.png"/><Relationship Id="rId2" Type="http://schemas.openxmlformats.org/officeDocument/2006/relationships/hyperlink" Target="https://www.youtube.com/watch?v=iZ7RYiGWQII&amp;feature=emb_logo" TargetMode="External"/><Relationship Id="rId1" Type="http://schemas.openxmlformats.org/officeDocument/2006/relationships/slideLayout" Target="../slideLayouts/slideLayout2.xml"/><Relationship Id="rId6" Type="http://schemas.openxmlformats.org/officeDocument/2006/relationships/hyperlink" Target="http://www.spkc.gov.lv/" TargetMode="External"/><Relationship Id="rId5" Type="http://schemas.openxmlformats.org/officeDocument/2006/relationships/hyperlink" Target="http://www.vm.gov.lv/" TargetMode="External"/><Relationship Id="rId4" Type="http://schemas.openxmlformats.org/officeDocument/2006/relationships/hyperlink" Target="https://www.izm.gov.lv/lv/par-20202021-macibu-ga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visc.gov.l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m.gov.lv/lv/jautajumiatbildes-par-sejas-maskam" TargetMode="External"/><Relationship Id="rId2" Type="http://schemas.openxmlformats.org/officeDocument/2006/relationships/hyperlink" Target="https://www.spkc.gov.lv/sites/spkc/files/content/Iedzivotajiem/Kampanas/Mazga%20rokas%20tiras%20lai%20no%20mikrobiem%20tas%20brivas/padomi-vecakiem.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kola2030.lv/admin/filemanager/files/2/Sat%20planosana%20COVID_FIN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558325" y="3269700"/>
            <a:ext cx="8242200" cy="1454700"/>
          </a:xfrm>
          <a:prstGeom prst="rect">
            <a:avLst/>
          </a:prstGeom>
          <a:noFill/>
          <a:ln>
            <a:noFill/>
          </a:ln>
        </p:spPr>
        <p:txBody>
          <a:bodyPr spcFirstLastPara="1" wrap="square" lIns="93950" tIns="46975" rIns="93950" bIns="46975" anchor="t" anchorCtr="0">
            <a:normAutofit/>
          </a:bodyPr>
          <a:lstStyle/>
          <a:p>
            <a:pPr marL="0" marR="0" algn="ctr">
              <a:lnSpc>
                <a:spcPct val="115000"/>
              </a:lnSpc>
              <a:spcBef>
                <a:spcPts val="0"/>
              </a:spcBef>
              <a:spcAft>
                <a:spcPts val="1000"/>
              </a:spcAft>
            </a:pPr>
            <a:r>
              <a:rPr lang="lv-LV" sz="2800" b="1" dirty="0">
                <a:solidFill>
                  <a:srgbClr val="66478B"/>
                </a:solidFill>
                <a:effectLst/>
                <a:latin typeface="Verdana" panose="020B0604030504040204" pitchFamily="34" charset="0"/>
                <a:ea typeface="Verdana" panose="020B0604030504040204" pitchFamily="34" charset="0"/>
                <a:cs typeface="Verdana" panose="020B0604030504040204" pitchFamily="34" charset="0"/>
              </a:rPr>
              <a:t>Ieteikumi mutes un deguna aizsega lietošanai izglītības iestādē</a:t>
            </a:r>
            <a:endParaRPr lang="lv-LV" sz="2800" dirty="0">
              <a:solidFill>
                <a:srgbClr val="66478B"/>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4" name="Google Shape;44;p1"/>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p>
            <a:pPr marL="0" lvl="0" indent="0" algn="ctr" rtl="0">
              <a:lnSpc>
                <a:spcPct val="80000"/>
              </a:lnSpc>
              <a:spcBef>
                <a:spcPts val="260"/>
              </a:spcBef>
              <a:spcAft>
                <a:spcPts val="0"/>
              </a:spcAft>
              <a:buClr>
                <a:schemeClr val="dk1"/>
              </a:buClr>
              <a:buSzPts val="1300"/>
              <a:buNone/>
            </a:pPr>
            <a:r>
              <a:rPr lang="lv-LV" sz="1300" b="0" i="0" u="none" dirty="0">
                <a:solidFill>
                  <a:schemeClr val="dk1"/>
                </a:solidFill>
                <a:latin typeface="Verdana"/>
                <a:ea typeface="Verdana"/>
                <a:cs typeface="Verdana"/>
                <a:sym typeface="Verdana"/>
              </a:rPr>
              <a:t>Liene Bērziņa</a:t>
            </a:r>
          </a:p>
          <a:p>
            <a:pPr marL="0" lvl="0" indent="0" algn="ctr" rtl="0">
              <a:lnSpc>
                <a:spcPct val="80000"/>
              </a:lnSpc>
              <a:spcBef>
                <a:spcPts val="260"/>
              </a:spcBef>
              <a:spcAft>
                <a:spcPts val="0"/>
              </a:spcAft>
              <a:buClr>
                <a:schemeClr val="dk1"/>
              </a:buClr>
              <a:buSzPts val="1300"/>
              <a:buNone/>
            </a:pPr>
            <a:r>
              <a:rPr lang="lv-LV" sz="1300" dirty="0"/>
              <a:t>Valsts izglītības satura centrs </a:t>
            </a:r>
            <a:endParaRPr dirty="0"/>
          </a:p>
        </p:txBody>
      </p:sp>
      <p:sp>
        <p:nvSpPr>
          <p:cNvPr id="45" name="Google Shape;45;p1"/>
          <p:cNvSpPr txBox="1">
            <a:spLocks noGrp="1"/>
          </p:cNvSpPr>
          <p:nvPr>
            <p:ph type="body" idx="1"/>
          </p:nvPr>
        </p:nvSpPr>
        <p:spPr>
          <a:xfrm>
            <a:off x="685800" y="57610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dirty="0"/>
              <a:t>2021.gada 14</a:t>
            </a:r>
            <a:r>
              <a:rPr lang="lv-LV" sz="1400" b="0" i="0" u="none" dirty="0">
                <a:solidFill>
                  <a:schemeClr val="dk1"/>
                </a:solidFill>
                <a:latin typeface="Verdana"/>
                <a:ea typeface="Verdana"/>
                <a:cs typeface="Verdana"/>
                <a:sym typeface="Verdana"/>
              </a:rPr>
              <a:t>.janvāris</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060" y="381000"/>
            <a:ext cx="6515100" cy="1036642"/>
          </a:xfrm>
        </p:spPr>
        <p:txBody>
          <a:bodyPr/>
          <a:lstStyle/>
          <a:p>
            <a:pPr algn="ctr"/>
            <a:r>
              <a:rPr lang="lv-LV" dirty="0">
                <a:solidFill>
                  <a:srgbClr val="543378"/>
                </a:solidFill>
              </a:rPr>
              <a:t>Noderīgi</a:t>
            </a:r>
          </a:p>
        </p:txBody>
      </p:sp>
      <p:sp>
        <p:nvSpPr>
          <p:cNvPr id="3" name="Rectangle 2"/>
          <p:cNvSpPr/>
          <p:nvPr/>
        </p:nvSpPr>
        <p:spPr>
          <a:xfrm>
            <a:off x="596765" y="1540647"/>
            <a:ext cx="8373979" cy="5812360"/>
          </a:xfrm>
          <a:prstGeom prst="rect">
            <a:avLst/>
          </a:prstGeom>
        </p:spPr>
        <p:txBody>
          <a:bodyPr wrap="square">
            <a:spAutoFit/>
          </a:bodyPr>
          <a:lstStyle/>
          <a:p>
            <a:pPr marL="0" marR="0" indent="450215" algn="just">
              <a:lnSpc>
                <a:spcPct val="150000"/>
              </a:lnSpc>
              <a:spcBef>
                <a:spcPts val="0"/>
              </a:spcBef>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Pirmās mācību stundas laikā, kad skolēni atgriežas skolā pēc ziemas brīvdienām, skolotājs ar bērniem pārrunā maskas lietošanas pamatprincipus un vienojas par noteikumiem, kas jāievēro.</a:t>
            </a:r>
          </a:p>
          <a:p>
            <a:pPr marL="0" marR="0" indent="450215" algn="just">
              <a:lnSpc>
                <a:spcPct val="150000"/>
              </a:lnSpc>
              <a:spcBef>
                <a:spcPts val="0"/>
              </a:spcBef>
              <a:spcAft>
                <a:spcPts val="0"/>
              </a:spcAft>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r>
              <a:rPr lang="lv-LV" sz="1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Lai veicinātu pareizu sejas maskas lietošanu aicinām izmanot un izplatīt arī vecākiem un likumiskajiem pārstāvjiem informāciju par sejas masku lietošanu: </a:t>
            </a:r>
            <a:endParaRPr lang="lv-LV"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3" indent="-285750" algn="just">
              <a:lnSpc>
                <a:spcPct val="150000"/>
              </a:lnSpc>
              <a:buFont typeface="Arial" panose="020B0604020202020204" pitchFamily="34" charset="0"/>
              <a:buChar char="•"/>
            </a:pP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Veselības ministrijas </a:t>
            </a:r>
            <a:r>
              <a:rPr lang="lv-LV"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video par pareizu sejas maskas lietošanu</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3" indent="-285750" algn="just">
              <a:lnSpc>
                <a:spcPct val="150000"/>
              </a:lnSpc>
              <a:buFont typeface="Arial" panose="020B0604020202020204" pitchFamily="34" charset="0"/>
              <a:buChar char="•"/>
            </a:pP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Bērnu klīniskās universitātes slimnīcas sagatavotā </a:t>
            </a:r>
            <a:r>
              <a:rPr lang="lv-LV"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animācijas multfilma</a:t>
            </a: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par sejas masku lietošanas nozīmīgumu bērniem</a:t>
            </a:r>
          </a:p>
          <a:p>
            <a:pPr marL="285750" lvl="3" indent="-285750" algn="just">
              <a:lnSpc>
                <a:spcPct val="150000"/>
              </a:lnSpc>
              <a:buFont typeface="Arial" panose="020B0604020202020204" pitchFamily="34" charset="0"/>
              <a:buChar char="•"/>
            </a:pP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Ieteikumi sejas masku lietošanai izglītības iestādēs mācību procesa laikā </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https://www.izm.gov.lv/lv/par-20202021-macibu-gadu</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lvl="3" indent="-285750" algn="just">
              <a:lnSpc>
                <a:spcPct val="150000"/>
              </a:lnSpc>
              <a:buFont typeface="Arial" panose="020B0604020202020204" pitchFamily="34" charset="0"/>
              <a:buChar char="•"/>
            </a:pP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Citi uzticami resursi: </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5"/>
              </a:rPr>
              <a:t>www.vm.gov.lv</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6"/>
              </a:rPr>
              <a:t>www.spkc.gov.lv</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p>
          <a:p>
            <a:pPr lvl="3" algn="just">
              <a:lnSpc>
                <a:spcPct val="150000"/>
              </a:lnSpc>
            </a:pP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endParaRPr lang="lv-LV" sz="18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Google Shape;265;p34"/>
          <p:cNvPicPr preferRelativeResize="0"/>
          <p:nvPr/>
        </p:nvPicPr>
        <p:blipFill rotWithShape="1">
          <a:blip r:embed="rId7">
            <a:alphaModFix/>
          </a:blip>
          <a:srcRect/>
          <a:stretch/>
        </p:blipFill>
        <p:spPr>
          <a:xfrm>
            <a:off x="7323992" y="222827"/>
            <a:ext cx="1484341" cy="1282652"/>
          </a:xfrm>
          <a:prstGeom prst="rect">
            <a:avLst/>
          </a:prstGeom>
          <a:noFill/>
          <a:ln>
            <a:noFill/>
          </a:ln>
        </p:spPr>
      </p:pic>
      <p:sp>
        <p:nvSpPr>
          <p:cNvPr id="6" name="Google Shape;643;p50">
            <a:extLst>
              <a:ext uri="{FF2B5EF4-FFF2-40B4-BE49-F238E27FC236}">
                <a16:creationId xmlns:a16="http://schemas.microsoft.com/office/drawing/2014/main" id="{9067D04F-1296-46E8-995F-D70F4D748242}"/>
              </a:ext>
            </a:extLst>
          </p:cNvPr>
          <p:cNvSpPr/>
          <p:nvPr/>
        </p:nvSpPr>
        <p:spPr>
          <a:xfrm>
            <a:off x="611189" y="4162228"/>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7" name="Google Shape;644;p50">
            <a:extLst>
              <a:ext uri="{FF2B5EF4-FFF2-40B4-BE49-F238E27FC236}">
                <a16:creationId xmlns:a16="http://schemas.microsoft.com/office/drawing/2014/main" id="{9B8EE21C-1D2F-46E5-83A9-D940057E914B}"/>
              </a:ext>
            </a:extLst>
          </p:cNvPr>
          <p:cNvSpPr/>
          <p:nvPr/>
        </p:nvSpPr>
        <p:spPr>
          <a:xfrm>
            <a:off x="611189" y="455795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8" name="Google Shape;645;p50">
            <a:extLst>
              <a:ext uri="{FF2B5EF4-FFF2-40B4-BE49-F238E27FC236}">
                <a16:creationId xmlns:a16="http://schemas.microsoft.com/office/drawing/2014/main" id="{80E82412-1BD6-4A0D-B079-53D55F6AEDE0}"/>
              </a:ext>
            </a:extLst>
          </p:cNvPr>
          <p:cNvSpPr/>
          <p:nvPr/>
        </p:nvSpPr>
        <p:spPr>
          <a:xfrm>
            <a:off x="611189" y="5428289"/>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3;p50">
            <a:extLst>
              <a:ext uri="{FF2B5EF4-FFF2-40B4-BE49-F238E27FC236}">
                <a16:creationId xmlns:a16="http://schemas.microsoft.com/office/drawing/2014/main" id="{9067D04F-1296-46E8-995F-D70F4D748242}"/>
              </a:ext>
            </a:extLst>
          </p:cNvPr>
          <p:cNvSpPr/>
          <p:nvPr/>
        </p:nvSpPr>
        <p:spPr>
          <a:xfrm>
            <a:off x="611189" y="6244770"/>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39116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body" idx="1"/>
          </p:nvPr>
        </p:nvSpPr>
        <p:spPr>
          <a:xfrm>
            <a:off x="3717695" y="5748051"/>
            <a:ext cx="1708608" cy="318940"/>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sz="1400" b="0" i="0" u="none" dirty="0">
                <a:solidFill>
                  <a:schemeClr val="dk1"/>
                </a:solidFill>
                <a:latin typeface="Verdana"/>
                <a:ea typeface="Verdana"/>
                <a:cs typeface="Verdana"/>
                <a:sym typeface="Verdana"/>
                <a:hlinkClick r:id="rId3"/>
              </a:rPr>
              <a:t>www.visc.gov.lv</a:t>
            </a:r>
            <a:r>
              <a:rPr lang="lv-LV" sz="1400" b="0" i="0" u="none" dirty="0">
                <a:solidFill>
                  <a:schemeClr val="dk1"/>
                </a:solidFill>
                <a:latin typeface="Verdana"/>
                <a:ea typeface="Verdana"/>
                <a:cs typeface="Verdana"/>
                <a:sym typeface="Verdana"/>
              </a:rPr>
              <a:t> </a:t>
            </a:r>
          </a:p>
          <a:p>
            <a:pPr marL="0" lvl="0" indent="0" algn="ctr" rtl="0">
              <a:spcBef>
                <a:spcPts val="280"/>
              </a:spcBef>
              <a:spcAft>
                <a:spcPts val="0"/>
              </a:spcAft>
              <a:buClr>
                <a:schemeClr val="dk1"/>
              </a:buClr>
              <a:buSzPts val="1400"/>
              <a:buNone/>
            </a:pPr>
            <a:endParaRPr sz="1400" b="0" i="0" u="none" dirty="0">
              <a:solidFill>
                <a:schemeClr val="dk1"/>
              </a:solidFill>
              <a:latin typeface="Verdana"/>
              <a:ea typeface="Verdana"/>
              <a:cs typeface="Verdana"/>
              <a:sym typeface="Verdana"/>
            </a:endParaRPr>
          </a:p>
        </p:txBody>
      </p:sp>
      <p:sp>
        <p:nvSpPr>
          <p:cNvPr id="625" name="Google Shape;625;p68"/>
          <p:cNvSpPr txBox="1">
            <a:spLocks noGrp="1"/>
          </p:cNvSpPr>
          <p:nvPr>
            <p:ph type="body" idx="1"/>
          </p:nvPr>
        </p:nvSpPr>
        <p:spPr>
          <a:xfrm>
            <a:off x="685800" y="603367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en-US" sz="1400" b="0" i="0" u="none" dirty="0">
                <a:solidFill>
                  <a:schemeClr val="dk1"/>
                </a:solidFill>
                <a:latin typeface="Verdana"/>
                <a:ea typeface="Verdana"/>
                <a:cs typeface="Verdana"/>
                <a:sym typeface="Verdana"/>
              </a:rPr>
              <a:t>202</a:t>
            </a:r>
            <a:r>
              <a:rPr lang="lv-LV" sz="1400" b="0" i="0" u="none" dirty="0">
                <a:solidFill>
                  <a:schemeClr val="dk1"/>
                </a:solidFill>
                <a:latin typeface="Verdana"/>
                <a:ea typeface="Verdana"/>
                <a:cs typeface="Verdana"/>
                <a:sym typeface="Verdana"/>
              </a:rPr>
              <a:t>1</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pic>
        <p:nvPicPr>
          <p:cNvPr id="3" name="Attēls 2">
            <a:extLst>
              <a:ext uri="{FF2B5EF4-FFF2-40B4-BE49-F238E27FC236}">
                <a16:creationId xmlns:a16="http://schemas.microsoft.com/office/drawing/2014/main" id="{6701265A-261A-414D-8AD6-504E15E724B5}"/>
              </a:ext>
            </a:extLst>
          </p:cNvPr>
          <p:cNvPicPr>
            <a:picLocks noChangeAspect="1"/>
          </p:cNvPicPr>
          <p:nvPr/>
        </p:nvPicPr>
        <p:blipFill rotWithShape="1">
          <a:blip r:embed="rId4"/>
          <a:srcRect t="24055" b="22309"/>
          <a:stretch/>
        </p:blipFill>
        <p:spPr>
          <a:xfrm>
            <a:off x="1416744" y="0"/>
            <a:ext cx="6584256" cy="4995820"/>
          </a:xfrm>
          <a:prstGeom prst="rect">
            <a:avLst/>
          </a:prstGeom>
        </p:spPr>
      </p:pic>
      <p:sp>
        <p:nvSpPr>
          <p:cNvPr id="12" name="TextBox 11">
            <a:extLst>
              <a:ext uri="{FF2B5EF4-FFF2-40B4-BE49-F238E27FC236}">
                <a16:creationId xmlns:a16="http://schemas.microsoft.com/office/drawing/2014/main" id="{8B1A9A5C-EFD5-49DC-AD89-03743A3E2DAE}"/>
              </a:ext>
            </a:extLst>
          </p:cNvPr>
          <p:cNvSpPr txBox="1"/>
          <p:nvPr/>
        </p:nvSpPr>
        <p:spPr>
          <a:xfrm>
            <a:off x="1758459" y="5071853"/>
            <a:ext cx="6101862" cy="600164"/>
          </a:xfrm>
          <a:prstGeom prst="rect">
            <a:avLst/>
          </a:prstGeom>
          <a:noFill/>
        </p:spPr>
        <p:txBody>
          <a:bodyPr wrap="square">
            <a:spAutoFit/>
          </a:bodyPr>
          <a:lstStyle/>
          <a:p>
            <a:pPr algn="ctr"/>
            <a:r>
              <a:rPr kumimoji="0" lang="lv-LV" altLang="lv-LV" sz="3300" b="1" i="0" u="none" strike="noStrike" kern="0" cap="none" spc="0" normalizeH="0" baseline="0" noProof="0" dirty="0">
                <a:ln>
                  <a:noFill/>
                </a:ln>
                <a:solidFill>
                  <a:srgbClr val="68478C"/>
                </a:solidFill>
                <a:effectLst/>
                <a:uLnTx/>
                <a:uFillTx/>
                <a:latin typeface="Arial"/>
                <a:ea typeface="MS PGothic" pitchFamily="34" charset="-128"/>
                <a:cs typeface="Arial"/>
                <a:sym typeface="Arial"/>
              </a:rPr>
              <a:t>PALDIES par atbildīgu rīcību!</a:t>
            </a:r>
            <a:endParaRPr lang="lv-LV"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p>
            <a:pPr marL="0" marR="0" lvl="0" indent="0" algn="r" rtl="0">
              <a:lnSpc>
                <a:spcPct val="100000"/>
              </a:lnSpc>
              <a:spcBef>
                <a:spcPts val="0"/>
              </a:spcBef>
              <a:spcAft>
                <a:spcPts val="0"/>
              </a:spcAft>
              <a:buClr>
                <a:srgbClr val="898989"/>
              </a:buClr>
              <a:buSzPts val="1000"/>
              <a:buFont typeface="Verdana"/>
              <a:buNone/>
            </a:pPr>
            <a:fld id="{00000000-1234-1234-1234-123412341234}" type="slidenum">
              <a:rPr lang="en-US" sz="1000" b="0" i="0" u="none">
                <a:solidFill>
                  <a:srgbClr val="898989"/>
                </a:solidFill>
                <a:latin typeface="Verdana"/>
                <a:ea typeface="Verdana"/>
                <a:cs typeface="Verdana"/>
                <a:sym typeface="Verdana"/>
              </a:rPr>
              <a:t>2</a:t>
            </a:fld>
            <a:endParaRPr/>
          </a:p>
        </p:txBody>
      </p:sp>
      <p:sp>
        <p:nvSpPr>
          <p:cNvPr id="11" name="TextBox 10">
            <a:extLst>
              <a:ext uri="{FF2B5EF4-FFF2-40B4-BE49-F238E27FC236}">
                <a16:creationId xmlns:a16="http://schemas.microsoft.com/office/drawing/2014/main" id="{0F2DC688-ADAF-4A8C-9B0D-8392AA5EFE02}"/>
              </a:ext>
            </a:extLst>
          </p:cNvPr>
          <p:cNvSpPr txBox="1"/>
          <p:nvPr/>
        </p:nvSpPr>
        <p:spPr>
          <a:xfrm>
            <a:off x="1937118" y="1051720"/>
            <a:ext cx="6902082" cy="2258567"/>
          </a:xfrm>
          <a:prstGeom prst="rect">
            <a:avLst/>
          </a:prstGeom>
          <a:noFill/>
        </p:spPr>
        <p:txBody>
          <a:bodyPr wrap="square">
            <a:spAutoFit/>
          </a:bodyPr>
          <a:lstStyle/>
          <a:p>
            <a:pPr indent="450215" algn="ctr">
              <a:lnSpc>
                <a:spcPct val="150000"/>
              </a:lnSpc>
            </a:pPr>
            <a:r>
              <a:rPr lang="lv-LV" sz="1600" b="1" dirty="0">
                <a:solidFill>
                  <a:srgbClr val="68478C"/>
                </a:solidFill>
                <a:latin typeface="Verdana" panose="020B0604030504040204" pitchFamily="34" charset="0"/>
                <a:ea typeface="Verdana" panose="020B0604030504040204" pitchFamily="34" charset="0"/>
                <a:cs typeface="Verdana" panose="020B0604030504040204" pitchFamily="34" charset="0"/>
              </a:rPr>
              <a:t>25. janvārī, atsākoties mācību procesam klātienē, gan pedagogiem, gan bērniem no 1. klases mācību stundu laikā un ārpus tām būs jālieto sejas maskas.</a:t>
            </a:r>
          </a:p>
          <a:p>
            <a:pPr marL="0" marR="0" indent="450215" algn="ctr">
              <a:lnSpc>
                <a:spcPct val="150000"/>
              </a:lnSpc>
              <a:spcBef>
                <a:spcPts val="0"/>
              </a:spcBef>
              <a:spcAft>
                <a:spcPts val="0"/>
              </a:spcAft>
            </a:pPr>
            <a:endParaRPr lang="lv-LV" sz="1600" dirty="0">
              <a:solidFill>
                <a:srgbClr val="68478C"/>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0215" algn="ctr">
              <a:lnSpc>
                <a:spcPct val="150000"/>
              </a:lnSpc>
              <a:spcBef>
                <a:spcPts val="0"/>
              </a:spcBef>
              <a:spcAft>
                <a:spcPts val="0"/>
              </a:spcAft>
            </a:pPr>
            <a:r>
              <a:rPr lang="lv-LV" sz="1600" b="1" dirty="0">
                <a:solidFill>
                  <a:srgbClr val="68478C"/>
                </a:solidFill>
                <a:effectLst/>
                <a:latin typeface="Verdana" panose="020B0604030504040204" pitchFamily="34" charset="0"/>
                <a:ea typeface="Verdana" panose="020B0604030504040204" pitchFamily="34" charset="0"/>
                <a:cs typeface="Times New Roman" panose="02020603050405020304" pitchFamily="18" charset="0"/>
              </a:rPr>
              <a:t>Iestādē jābūt izvietotai pieejamai informācijai par pareizu roku mazgāšanu un sejas maskas lietošanu. </a:t>
            </a:r>
          </a:p>
        </p:txBody>
      </p:sp>
      <p:pic>
        <p:nvPicPr>
          <p:cNvPr id="12" name="Attēls 11">
            <a:extLst>
              <a:ext uri="{FF2B5EF4-FFF2-40B4-BE49-F238E27FC236}">
                <a16:creationId xmlns:a16="http://schemas.microsoft.com/office/drawing/2014/main" id="{36A812E5-0081-47A6-9620-F6923D6B280F}"/>
              </a:ext>
            </a:extLst>
          </p:cNvPr>
          <p:cNvPicPr>
            <a:picLocks noChangeAspect="1"/>
          </p:cNvPicPr>
          <p:nvPr/>
        </p:nvPicPr>
        <p:blipFill>
          <a:blip r:embed="rId3"/>
          <a:stretch>
            <a:fillRect/>
          </a:stretch>
        </p:blipFill>
        <p:spPr>
          <a:xfrm>
            <a:off x="1937118" y="4503987"/>
            <a:ext cx="1603762" cy="2268406"/>
          </a:xfrm>
          <a:prstGeom prst="rect">
            <a:avLst/>
          </a:prstGeom>
          <a:ln>
            <a:solidFill>
              <a:schemeClr val="accent4">
                <a:lumMod val="40000"/>
                <a:lumOff val="60000"/>
              </a:schemeClr>
            </a:solidFill>
          </a:ln>
        </p:spPr>
      </p:pic>
      <p:pic>
        <p:nvPicPr>
          <p:cNvPr id="14" name="Attēls 13" descr="Attēls, kurā ir teksts&#10;&#10;Apraksts ģenerēts automātiski">
            <a:extLst>
              <a:ext uri="{FF2B5EF4-FFF2-40B4-BE49-F238E27FC236}">
                <a16:creationId xmlns:a16="http://schemas.microsoft.com/office/drawing/2014/main" id="{3878AE82-EC60-4955-A694-5411BAC1C7A4}"/>
              </a:ext>
            </a:extLst>
          </p:cNvPr>
          <p:cNvPicPr>
            <a:picLocks noChangeAspect="1"/>
          </p:cNvPicPr>
          <p:nvPr/>
        </p:nvPicPr>
        <p:blipFill>
          <a:blip r:embed="rId4"/>
          <a:stretch>
            <a:fillRect/>
          </a:stretch>
        </p:blipFill>
        <p:spPr>
          <a:xfrm>
            <a:off x="7397562" y="4445787"/>
            <a:ext cx="1651304" cy="2335650"/>
          </a:xfrm>
          <a:prstGeom prst="rect">
            <a:avLst/>
          </a:prstGeom>
          <a:ln>
            <a:solidFill>
              <a:schemeClr val="accent4">
                <a:lumMod val="40000"/>
                <a:lumOff val="60000"/>
              </a:schemeClr>
            </a:solidFill>
          </a:ln>
        </p:spPr>
      </p:pic>
      <p:pic>
        <p:nvPicPr>
          <p:cNvPr id="16" name="Attēls 15" descr="Attēls, kurā ir teksts&#10;&#10;Apraksts ģenerēts automātiski">
            <a:extLst>
              <a:ext uri="{FF2B5EF4-FFF2-40B4-BE49-F238E27FC236}">
                <a16:creationId xmlns:a16="http://schemas.microsoft.com/office/drawing/2014/main" id="{290B8B29-6CA4-42B0-AE32-3AFDFF79A0AA}"/>
              </a:ext>
            </a:extLst>
          </p:cNvPr>
          <p:cNvPicPr>
            <a:picLocks noChangeAspect="1"/>
          </p:cNvPicPr>
          <p:nvPr/>
        </p:nvPicPr>
        <p:blipFill>
          <a:blip r:embed="rId5"/>
          <a:stretch>
            <a:fillRect/>
          </a:stretch>
        </p:blipFill>
        <p:spPr>
          <a:xfrm>
            <a:off x="5641810" y="4445788"/>
            <a:ext cx="1651305" cy="2348048"/>
          </a:xfrm>
          <a:prstGeom prst="rect">
            <a:avLst/>
          </a:prstGeom>
          <a:ln>
            <a:solidFill>
              <a:schemeClr val="accent4">
                <a:lumMod val="40000"/>
                <a:lumOff val="60000"/>
              </a:schemeClr>
            </a:solidFill>
          </a:ln>
        </p:spPr>
      </p:pic>
      <p:pic>
        <p:nvPicPr>
          <p:cNvPr id="18" name="Attēls 17">
            <a:extLst>
              <a:ext uri="{FF2B5EF4-FFF2-40B4-BE49-F238E27FC236}">
                <a16:creationId xmlns:a16="http://schemas.microsoft.com/office/drawing/2014/main" id="{8776CC03-B705-4B41-ABE0-5D692B0F37DB}"/>
              </a:ext>
            </a:extLst>
          </p:cNvPr>
          <p:cNvPicPr>
            <a:picLocks noChangeAspect="1"/>
          </p:cNvPicPr>
          <p:nvPr/>
        </p:nvPicPr>
        <p:blipFill>
          <a:blip r:embed="rId6"/>
          <a:stretch>
            <a:fillRect/>
          </a:stretch>
        </p:blipFill>
        <p:spPr>
          <a:xfrm>
            <a:off x="199580" y="4503988"/>
            <a:ext cx="1603763" cy="2268406"/>
          </a:xfrm>
          <a:prstGeom prst="rect">
            <a:avLst/>
          </a:prstGeom>
          <a:ln>
            <a:solidFill>
              <a:schemeClr val="accent4">
                <a:lumMod val="40000"/>
                <a:lumOff val="60000"/>
              </a:schemeClr>
            </a:solidFill>
          </a:ln>
        </p:spPr>
      </p:pic>
      <p:pic>
        <p:nvPicPr>
          <p:cNvPr id="20" name="Attēls 19">
            <a:extLst>
              <a:ext uri="{FF2B5EF4-FFF2-40B4-BE49-F238E27FC236}">
                <a16:creationId xmlns:a16="http://schemas.microsoft.com/office/drawing/2014/main" id="{66883126-B2DE-4040-9597-8BDF8EA6C446}"/>
              </a:ext>
            </a:extLst>
          </p:cNvPr>
          <p:cNvPicPr>
            <a:picLocks noChangeAspect="1"/>
          </p:cNvPicPr>
          <p:nvPr/>
        </p:nvPicPr>
        <p:blipFill>
          <a:blip r:embed="rId7"/>
          <a:stretch>
            <a:fillRect/>
          </a:stretch>
        </p:blipFill>
        <p:spPr>
          <a:xfrm>
            <a:off x="3540880" y="3809827"/>
            <a:ext cx="2100929" cy="2971611"/>
          </a:xfrm>
          <a:prstGeom prst="rect">
            <a:avLst/>
          </a:prstGeom>
          <a:ln>
            <a:solidFill>
              <a:schemeClr val="accent4">
                <a:lumMod val="40000"/>
                <a:lumOff val="60000"/>
              </a:schemeClr>
            </a:solidFill>
          </a:ln>
        </p:spPr>
      </p:pic>
      <p:sp>
        <p:nvSpPr>
          <p:cNvPr id="10" name="Google Shape;645;p50">
            <a:extLst>
              <a:ext uri="{FF2B5EF4-FFF2-40B4-BE49-F238E27FC236}">
                <a16:creationId xmlns:a16="http://schemas.microsoft.com/office/drawing/2014/main" id="{B47D8ECC-7F41-403B-BA3D-AB2F90D37C19}"/>
              </a:ext>
            </a:extLst>
          </p:cNvPr>
          <p:cNvSpPr/>
          <p:nvPr/>
        </p:nvSpPr>
        <p:spPr>
          <a:xfrm>
            <a:off x="2398832" y="2629239"/>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3" name="Google Shape;641;p50">
            <a:extLst>
              <a:ext uri="{FF2B5EF4-FFF2-40B4-BE49-F238E27FC236}">
                <a16:creationId xmlns:a16="http://schemas.microsoft.com/office/drawing/2014/main" id="{5BD2C6F3-BC41-417B-90E6-12A864DD91CF}"/>
              </a:ext>
            </a:extLst>
          </p:cNvPr>
          <p:cNvSpPr/>
          <p:nvPr/>
        </p:nvSpPr>
        <p:spPr>
          <a:xfrm>
            <a:off x="2173750" y="1187743"/>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Kā lietot sejas masku? </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457200" y="1684334"/>
            <a:ext cx="8229600" cy="4373573"/>
          </a:xfrm>
        </p:spPr>
        <p:txBody>
          <a:bodyPr>
            <a:normAutofit fontScale="85000"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Svarīgi atcerēties neaiztikt sejas masku un seju ar nemazgātām rokām.</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Pirms sejas maskas uzvilkšanas un noņemšanas, jānomazgā rokas ar ūdeni un ziepēm vai arī jāizmanto spirtu saturošu (sastāvā vismaz 70% </a:t>
            </a:r>
            <a:r>
              <a:rPr lang="lv-LV" sz="1800" dirty="0" err="1">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etanols</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roku dezinfekcijas līdzekli.</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Sejas maskai pilnībā jānosedz seja no deguna līdz zodam un labi jāpieguļ sejai (deguns nedrīkst būt ārpus maskas).</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Noņemot sejas masku, tā jāsaņem no mugurpuses vai aiz fiksējošas saites, nepieskaroties maskas iekšpusei.</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Pēc sejas maskas noņemšanas bez kavēšanās jānomazgā rokas vai jādezinficē tās ar spirtu saturošu dezinfekcijas līdzekli. </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endParaRPr lang="lv-LV" dirty="0"/>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8" name="Google Shape;641;p50">
            <a:extLst>
              <a:ext uri="{FF2B5EF4-FFF2-40B4-BE49-F238E27FC236}">
                <a16:creationId xmlns:a16="http://schemas.microsoft.com/office/drawing/2014/main" id="{5BD2C6F3-BC41-417B-90E6-12A864DD91CF}"/>
              </a:ext>
            </a:extLst>
          </p:cNvPr>
          <p:cNvSpPr/>
          <p:nvPr/>
        </p:nvSpPr>
        <p:spPr>
          <a:xfrm>
            <a:off x="485481" y="180433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2;p50">
            <a:extLst>
              <a:ext uri="{FF2B5EF4-FFF2-40B4-BE49-F238E27FC236}">
                <a16:creationId xmlns:a16="http://schemas.microsoft.com/office/drawing/2014/main" id="{5E8F4C02-44F8-4F71-B6C6-46D706D519CA}"/>
              </a:ext>
            </a:extLst>
          </p:cNvPr>
          <p:cNvSpPr/>
          <p:nvPr/>
        </p:nvSpPr>
        <p:spPr>
          <a:xfrm>
            <a:off x="485481" y="2360617"/>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1" name="Google Shape;644;p50">
            <a:extLst>
              <a:ext uri="{FF2B5EF4-FFF2-40B4-BE49-F238E27FC236}">
                <a16:creationId xmlns:a16="http://schemas.microsoft.com/office/drawing/2014/main" id="{3C697847-9FF6-41A2-8E8C-FAC3DF382285}"/>
              </a:ext>
            </a:extLst>
          </p:cNvPr>
          <p:cNvSpPr/>
          <p:nvPr/>
        </p:nvSpPr>
        <p:spPr>
          <a:xfrm>
            <a:off x="485481" y="3404257"/>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2" name="Google Shape;645;p50">
            <a:extLst>
              <a:ext uri="{FF2B5EF4-FFF2-40B4-BE49-F238E27FC236}">
                <a16:creationId xmlns:a16="http://schemas.microsoft.com/office/drawing/2014/main" id="{201691C1-3670-49DD-AEB8-EE01F870F494}"/>
              </a:ext>
            </a:extLst>
          </p:cNvPr>
          <p:cNvSpPr/>
          <p:nvPr/>
        </p:nvSpPr>
        <p:spPr>
          <a:xfrm>
            <a:off x="485481" y="4394132"/>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3" name="Google Shape;646;p50">
            <a:extLst>
              <a:ext uri="{FF2B5EF4-FFF2-40B4-BE49-F238E27FC236}">
                <a16:creationId xmlns:a16="http://schemas.microsoft.com/office/drawing/2014/main" id="{8C2A43A4-A3F6-4CC2-9565-1338E308C163}"/>
              </a:ext>
            </a:extLst>
          </p:cNvPr>
          <p:cNvSpPr/>
          <p:nvPr/>
        </p:nvSpPr>
        <p:spPr>
          <a:xfrm>
            <a:off x="485481" y="5298236"/>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422479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Kā lietot sejas masku? </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457200" y="1684334"/>
            <a:ext cx="8229600" cy="4373573"/>
          </a:xfrm>
        </p:spPr>
        <p:txBody>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Pēc vairākkārt lietojamās sejas maskas izmantošanas, ieliec to maisiņā, nevis kabatā vai somā. </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Ja lieto vienreizlietojamo sejas masku, pēc noņemšanas tā jāievieto maisiņā un jāizmet atkritumu tvertnē. </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Vienreizlietojamās sejas maskas nedrīkst lietot atkārtoti.</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Vairākkārt lietojamās sejas maskas pēc lietošanas mājās jāizmazgā vismaz 60 grādu temperatūrā.</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endParaRPr lang="lv-LV" dirty="0">
              <a:latin typeface="Verdana" panose="020B0604030504040204" pitchFamily="34" charset="0"/>
              <a:ea typeface="Verdana" panose="020B0604030504040204" pitchFamily="34" charset="0"/>
            </a:endParaRP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7" name="Google Shape;643;p50">
            <a:extLst>
              <a:ext uri="{FF2B5EF4-FFF2-40B4-BE49-F238E27FC236}">
                <a16:creationId xmlns:a16="http://schemas.microsoft.com/office/drawing/2014/main" id="{E63260D9-B671-43AD-B3DA-47A443465D41}"/>
              </a:ext>
            </a:extLst>
          </p:cNvPr>
          <p:cNvSpPr/>
          <p:nvPr/>
        </p:nvSpPr>
        <p:spPr>
          <a:xfrm>
            <a:off x="526347" y="3124924"/>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8" name="Google Shape;644;p50">
            <a:extLst>
              <a:ext uri="{FF2B5EF4-FFF2-40B4-BE49-F238E27FC236}">
                <a16:creationId xmlns:a16="http://schemas.microsoft.com/office/drawing/2014/main" id="{20BB5218-082F-4DA5-8E6F-D265BA9E4C14}"/>
              </a:ext>
            </a:extLst>
          </p:cNvPr>
          <p:cNvSpPr/>
          <p:nvPr/>
        </p:nvSpPr>
        <p:spPr>
          <a:xfrm>
            <a:off x="526347" y="1829124"/>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5;p50">
            <a:extLst>
              <a:ext uri="{FF2B5EF4-FFF2-40B4-BE49-F238E27FC236}">
                <a16:creationId xmlns:a16="http://schemas.microsoft.com/office/drawing/2014/main" id="{B47D8ECC-7F41-403B-BA3D-AB2F90D37C19}"/>
              </a:ext>
            </a:extLst>
          </p:cNvPr>
          <p:cNvSpPr/>
          <p:nvPr/>
        </p:nvSpPr>
        <p:spPr>
          <a:xfrm>
            <a:off x="526347" y="5141692"/>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5;p50">
            <a:extLst>
              <a:ext uri="{FF2B5EF4-FFF2-40B4-BE49-F238E27FC236}">
                <a16:creationId xmlns:a16="http://schemas.microsoft.com/office/drawing/2014/main" id="{B47D8ECC-7F41-403B-BA3D-AB2F90D37C19}"/>
              </a:ext>
            </a:extLst>
          </p:cNvPr>
          <p:cNvSpPr/>
          <p:nvPr/>
        </p:nvSpPr>
        <p:spPr>
          <a:xfrm>
            <a:off x="526347" y="4310014"/>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272597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Kam jāpievērš uzmanība?</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457200" y="1684334"/>
            <a:ext cx="8229600" cy="4373573"/>
          </a:xfrm>
        </p:spPr>
        <p:txBody>
          <a:bodyPr>
            <a:normAutofit/>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Vienas sejas maskas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maksimālais lietošanas ilgums ir 4 stundas</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Sejas maska jāmaina, ja tā lietošanas laikā kļūst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mitra vai netīra</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Vienas sejas maskas lietošanu pēc iespējas jāplāno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no stundu sākuma līdz pusdienām</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pēc pusdienām izglītojamiem attiecīgi jāliek jauna sejas maska. (Ja pusdienas izglītojamie ēd skolas ēdnīcā, tad jaunu masku uzliek atgriežoties klasē. Ja izglītojamie pusdieno savā klasē, tad pēc pusdienām tiek uzlikta jauna sejas maska).</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8" name="Google Shape;643;p50">
            <a:extLst>
              <a:ext uri="{FF2B5EF4-FFF2-40B4-BE49-F238E27FC236}">
                <a16:creationId xmlns:a16="http://schemas.microsoft.com/office/drawing/2014/main" id="{E63260D9-B671-43AD-B3DA-47A443465D41}"/>
              </a:ext>
            </a:extLst>
          </p:cNvPr>
          <p:cNvSpPr/>
          <p:nvPr/>
        </p:nvSpPr>
        <p:spPr>
          <a:xfrm>
            <a:off x="526347" y="1851753"/>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4;p50">
            <a:extLst>
              <a:ext uri="{FF2B5EF4-FFF2-40B4-BE49-F238E27FC236}">
                <a16:creationId xmlns:a16="http://schemas.microsoft.com/office/drawing/2014/main" id="{20BB5218-082F-4DA5-8E6F-D265BA9E4C14}"/>
              </a:ext>
            </a:extLst>
          </p:cNvPr>
          <p:cNvSpPr/>
          <p:nvPr/>
        </p:nvSpPr>
        <p:spPr>
          <a:xfrm>
            <a:off x="526347" y="2687219"/>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5;p50">
            <a:extLst>
              <a:ext uri="{FF2B5EF4-FFF2-40B4-BE49-F238E27FC236}">
                <a16:creationId xmlns:a16="http://schemas.microsoft.com/office/drawing/2014/main" id="{B47D8ECC-7F41-403B-BA3D-AB2F90D37C19}"/>
              </a:ext>
            </a:extLst>
          </p:cNvPr>
          <p:cNvSpPr/>
          <p:nvPr/>
        </p:nvSpPr>
        <p:spPr>
          <a:xfrm>
            <a:off x="526347" y="3508037"/>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10780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Kam jāpievērš uzmanība?</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381785" y="1684334"/>
            <a:ext cx="8229600" cy="4373573"/>
          </a:xfrm>
        </p:spPr>
        <p:txBody>
          <a:bodyPr>
            <a:normAutofit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Ja nepieciešams sejas masku mainīt biežāk, </a:t>
            </a:r>
            <a:r>
              <a:rPr lang="lv-LV" sz="16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to drīkst darīt. </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Izglītojamam ikdienā </a:t>
            </a:r>
            <a:r>
              <a:rPr lang="lv-LV" sz="16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jābūt līdzi rezerves (maiņas) maskai</a:t>
            </a: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kopā vismaz 2 (līdz pusdienām, līdz stundu beigām). </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Ja izglītojamais atrodoties iestādē informē pedagogu par sūdzībām attiecībā uz pašsajūtu vai veselības stāvokli, tad pedagogs rīkojas atbilstoši skolas iekšējās kārtības noteikumiem, kas nosaka rīcību šādās situācijās.</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lv-LV" sz="1800" i="1" dirty="0">
                <a:effectLst/>
                <a:latin typeface="Times New Roman" panose="02020603050405020304" pitchFamily="18" charset="0"/>
                <a:ea typeface="Calibri" panose="020F0502020204030204" pitchFamily="34" charset="0"/>
                <a:cs typeface="Times New Roman" panose="02020603050405020304" pitchFamily="18" charset="0"/>
              </a:rPr>
              <a:t>Ja rodas situācija, kad nepieciešams noņemt sejas masku (piemēram, nepieciešams padzerties), ir pieļaujams izglītojamam uz 1-2 minūtēm masku no sejas noņemt un pēc tam uzlikt atpakaļ. Jāatceras, ka pirms un pēc padzeršanās nepieciešams mazgāt un/vai dezinficēt rokas.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latin typeface="Verdana" panose="020B0604030504040204" pitchFamily="34" charset="0"/>
              <a:ea typeface="Verdana" panose="020B0604030504040204" pitchFamily="34" charset="0"/>
            </a:endParaRP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6" name="Taisnstūris 5">
            <a:extLst>
              <a:ext uri="{FF2B5EF4-FFF2-40B4-BE49-F238E27FC236}">
                <a16:creationId xmlns:a16="http://schemas.microsoft.com/office/drawing/2014/main" id="{18BAACB5-F77E-4B00-8853-EC99F2F8C7B7}"/>
              </a:ext>
            </a:extLst>
          </p:cNvPr>
          <p:cNvSpPr/>
          <p:nvPr/>
        </p:nvSpPr>
        <p:spPr>
          <a:xfrm>
            <a:off x="457200" y="4788816"/>
            <a:ext cx="8399283" cy="1366887"/>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Google Shape;643;p50">
            <a:extLst>
              <a:ext uri="{FF2B5EF4-FFF2-40B4-BE49-F238E27FC236}">
                <a16:creationId xmlns:a16="http://schemas.microsoft.com/office/drawing/2014/main" id="{53037241-CF42-40BA-B5F4-C0FEF25424CC}"/>
              </a:ext>
            </a:extLst>
          </p:cNvPr>
          <p:cNvSpPr/>
          <p:nvPr/>
        </p:nvSpPr>
        <p:spPr>
          <a:xfrm>
            <a:off x="421905" y="1814045"/>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id="{05122FC0-6EEC-4F72-8826-A90A630DBCA5}"/>
              </a:ext>
            </a:extLst>
          </p:cNvPr>
          <p:cNvSpPr/>
          <p:nvPr/>
        </p:nvSpPr>
        <p:spPr>
          <a:xfrm>
            <a:off x="421905" y="246997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2" name="Google Shape;646;p50">
            <a:extLst>
              <a:ext uri="{FF2B5EF4-FFF2-40B4-BE49-F238E27FC236}">
                <a16:creationId xmlns:a16="http://schemas.microsoft.com/office/drawing/2014/main" id="{645F7DE6-A2FB-4B8D-9229-D73CAA81838A}"/>
              </a:ext>
            </a:extLst>
          </p:cNvPr>
          <p:cNvSpPr/>
          <p:nvPr/>
        </p:nvSpPr>
        <p:spPr>
          <a:xfrm>
            <a:off x="421905" y="3541514"/>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216475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normAutofit fontScale="90000"/>
          </a:bodyPr>
          <a:lstStyle/>
          <a:p>
            <a:r>
              <a:rPr lang="lv-LV" dirty="0">
                <a:solidFill>
                  <a:srgbClr val="68478C"/>
                </a:solidFill>
              </a:rPr>
              <a:t>Vecāki palīdz bērnam apgūt pareizus maskas lietošanas pamatprincipus</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381785" y="1684334"/>
            <a:ext cx="8229600" cy="4373573"/>
          </a:xfrm>
        </p:spPr>
        <p:txBody>
          <a:bodyPr>
            <a:normAutofit/>
          </a:bodyPr>
          <a:lstStyle/>
          <a:p>
            <a:pPr marL="0" marR="0" indent="450215" algn="just">
              <a:lnSpc>
                <a:spcPct val="150000"/>
              </a:lnSpc>
              <a:spcBef>
                <a:spcPts val="0"/>
              </a:spcBef>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Vecākiem jābūt atbalstošiem un jāpalīdz bērniem apgūt sejas maskas lietošanas galvenos pamatprincipus: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roku mazgāšana un dezinfekcija (</a:t>
            </a:r>
            <a:r>
              <a:rPr lang="lv-LV" sz="1600" u="sng" dirty="0">
                <a:solidFill>
                  <a:srgbClr val="0000FF"/>
                </a:solidFill>
                <a:effectLst/>
                <a:latin typeface="Times New Roman" panose="02020603050405020304" pitchFamily="18" charset="0"/>
                <a:ea typeface="Verdana" panose="020B0604030504040204" pitchFamily="34" charset="0"/>
                <a:cs typeface="Times New Roman" panose="02020603050405020304" pitchFamily="18" charset="0"/>
                <a:hlinkClick r:id="rId2"/>
              </a:rPr>
              <a:t>padomi vecākiem roku mazgāšanas paradumu veidošanai bērniem</a:t>
            </a: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 sejas maskas pareiza uzlikšana (</a:t>
            </a:r>
            <a:r>
              <a:rPr lang="lv-LV" sz="1600" u="sng" dirty="0">
                <a:solidFill>
                  <a:srgbClr val="0000FF"/>
                </a:solidFill>
                <a:effectLst/>
                <a:latin typeface="Times New Roman" panose="02020603050405020304" pitchFamily="18" charset="0"/>
                <a:ea typeface="Verdana" panose="020B0604030504040204" pitchFamily="34" charset="0"/>
                <a:cs typeface="Times New Roman" panose="02020603050405020304" pitchFamily="18" charset="0"/>
                <a:hlinkClick r:id="rId3"/>
              </a:rPr>
              <a:t>https://www.vm.gov.lv/lv/jautajumiatbildes-par-sejas-maskam</a:t>
            </a: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a:t>
            </a: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rīcība sejas maskas lietošanas laikā (ar rokām neaiztiekam, uz zoda neliekam u.tml.),</a:t>
            </a: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pareiza sejas maskas noņemšana (aiz aukliņām, nepieskaroties iekšpusei, roku nomazgāšana pēc noņemšanas),</a:t>
            </a: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rīcība ar izlietoto sejas masku( masku ielikt maisiņā – vienreizējo izmet, auduma sejas masku nes mājās mazgāt).</a:t>
            </a: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id="{D0FD2595-ED7F-43C4-B49D-11D3E0513D67}"/>
              </a:ext>
            </a:extLst>
          </p:cNvPr>
          <p:cNvSpPr/>
          <p:nvPr/>
        </p:nvSpPr>
        <p:spPr>
          <a:xfrm>
            <a:off x="611189" y="263389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id="{763131CA-9EAB-4F3C-8815-80F9FE8F9658}"/>
              </a:ext>
            </a:extLst>
          </p:cNvPr>
          <p:cNvSpPr/>
          <p:nvPr/>
        </p:nvSpPr>
        <p:spPr>
          <a:xfrm>
            <a:off x="611189" y="3760410"/>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5" name="Google Shape;644;p50">
            <a:extLst>
              <a:ext uri="{FF2B5EF4-FFF2-40B4-BE49-F238E27FC236}">
                <a16:creationId xmlns:a16="http://schemas.microsoft.com/office/drawing/2014/main" id="{1AAD8B0F-2D01-4F6E-BB3E-CA71EC1BE1ED}"/>
              </a:ext>
            </a:extLst>
          </p:cNvPr>
          <p:cNvSpPr/>
          <p:nvPr/>
        </p:nvSpPr>
        <p:spPr>
          <a:xfrm>
            <a:off x="611189" y="486167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301690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2590800" y="547533"/>
            <a:ext cx="6096000" cy="505120"/>
          </a:xfrm>
        </p:spPr>
        <p:txBody>
          <a:bodyPr>
            <a:normAutofit fontScale="90000"/>
          </a:bodyPr>
          <a:lstStyle/>
          <a:p>
            <a:pPr fontAlgn="base"/>
            <a:r>
              <a:rPr lang="lv-LV" dirty="0">
                <a:solidFill>
                  <a:srgbClr val="68478C"/>
                </a:solidFill>
              </a:rPr>
              <a:t>Mazāko klašu bērniem vecāki var nodrošināt izglītību ģimenē</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381785" y="1684334"/>
            <a:ext cx="8229600" cy="4373573"/>
          </a:xfrm>
        </p:spPr>
        <p:txBody>
          <a:bodyPr>
            <a:normAutofit fontScale="92500" lnSpcReduction="20000"/>
          </a:bodyPr>
          <a:lstStyle/>
          <a:p>
            <a:pPr marL="0" indent="450215" algn="just">
              <a:lnSpc>
                <a:spcPct val="150000"/>
              </a:lnSpc>
              <a:spcBef>
                <a:spcPts val="0"/>
              </a:spcBef>
            </a:pPr>
            <a:r>
              <a:rPr lang="lv-LV" sz="1500" b="1" dirty="0">
                <a:latin typeface="Times New Roman" panose="02020603050405020304" pitchFamily="18" charset="0"/>
                <a:cs typeface="Times New Roman" panose="02020603050405020304" pitchFamily="18" charset="0"/>
              </a:rPr>
              <a:t>Ārkārtējās situācijas laikā vecāki, kuri tuvinieku veselības aizsardzības dēļ nevēlas, lai bērni (1.-6.klases skolēni) apmeklētu  skolu klātienē, var pieņemt lēmumu nodrošināt 1.-6. klases skolēnam izglītību ģimenē.</a:t>
            </a:r>
          </a:p>
          <a:p>
            <a:pPr marL="0" indent="450215" algn="just">
              <a:lnSpc>
                <a:spcPct val="150000"/>
              </a:lnSpc>
              <a:spcBef>
                <a:spcPts val="0"/>
              </a:spcBef>
            </a:pPr>
            <a:endParaRPr lang="lv-LV" sz="1500" b="1" dirty="0">
              <a:latin typeface="Times New Roman" panose="02020603050405020304" pitchFamily="18" charset="0"/>
              <a:cs typeface="Times New Roman" panose="02020603050405020304" pitchFamily="18" charset="0"/>
            </a:endParaRPr>
          </a:p>
          <a:p>
            <a:pPr fontAlgn="base"/>
            <a:r>
              <a:rPr lang="lv-LV" sz="1800" b="1" dirty="0">
                <a:latin typeface="Times New Roman" panose="02020603050405020304" pitchFamily="18" charset="0"/>
                <a:cs typeface="Times New Roman" panose="02020603050405020304" pitchFamily="18" charset="0"/>
              </a:rPr>
              <a:t>    Rīcības secība:</a:t>
            </a:r>
            <a:endParaRPr lang="lv-LV" sz="1800" dirty="0">
              <a:latin typeface="Times New Roman" panose="02020603050405020304" pitchFamily="18" charset="0"/>
              <a:cs typeface="Times New Roman" panose="02020603050405020304" pitchFamily="18" charset="0"/>
            </a:endParaRPr>
          </a:p>
          <a:p>
            <a:pPr fontAlgn="base"/>
            <a:r>
              <a:rPr lang="lv-LV" sz="1800" dirty="0">
                <a:latin typeface="Times New Roman" panose="02020603050405020304" pitchFamily="18" charset="0"/>
                <a:cs typeface="Times New Roman" panose="02020603050405020304" pitchFamily="18" charset="0"/>
              </a:rPr>
              <a:t> - Vecāki iesniedz rakstisku iesniegumu skolas direktoram;</a:t>
            </a:r>
          </a:p>
          <a:p>
            <a:pPr fontAlgn="base"/>
            <a:r>
              <a:rPr lang="lv-LV" sz="1800" dirty="0">
                <a:latin typeface="Times New Roman" panose="02020603050405020304" pitchFamily="18" charset="0"/>
                <a:cs typeface="Times New Roman" panose="02020603050405020304" pitchFamily="18" charset="0"/>
              </a:rPr>
              <a:t> - Skolas direktors saskaņo savu lēmumu ar skolas dibinātāju;</a:t>
            </a:r>
          </a:p>
          <a:p>
            <a:pPr fontAlgn="base"/>
            <a:r>
              <a:rPr lang="lv-LV" sz="1800" dirty="0">
                <a:latin typeface="Times New Roman" panose="02020603050405020304" pitchFamily="18" charset="0"/>
                <a:cs typeface="Times New Roman" panose="02020603050405020304" pitchFamily="18" charset="0"/>
              </a:rPr>
              <a:t> - Skolas direktors ar rīkojumu nosaka, ka izglītības programmas mācību saturu skolēns var apgūt ģimenē un ka par to ir atbildīgi viņa vecāki;</a:t>
            </a:r>
          </a:p>
          <a:p>
            <a:pPr fontAlgn="base"/>
            <a:r>
              <a:rPr lang="lv-LV" sz="1800" dirty="0">
                <a:latin typeface="Times New Roman" panose="02020603050405020304" pitchFamily="18" charset="0"/>
                <a:cs typeface="Times New Roman" panose="02020603050405020304" pitchFamily="18" charset="0"/>
              </a:rPr>
              <a:t> - Vecāki nodrošina skolēna mācībām nepieciešamo mācību vidi un atbalstu mācību satura apguvei;</a:t>
            </a:r>
          </a:p>
          <a:p>
            <a:pPr fontAlgn="base"/>
            <a:r>
              <a:rPr lang="lv-LV" sz="1800" dirty="0">
                <a:latin typeface="Times New Roman" panose="02020603050405020304" pitchFamily="18" charset="0"/>
                <a:cs typeface="Times New Roman" panose="02020603050405020304" pitchFamily="18" charset="0"/>
              </a:rPr>
              <a:t> - Skolas administrācija nosaka izglītības programmas īstenošanas kārtību un kārtību, kādā izglītības iestādes pedagogi novērtēs skolēna mācību sasniegumus mācību gada laikā.</a:t>
            </a:r>
          </a:p>
          <a:p>
            <a:pPr fontAlgn="base"/>
            <a:endParaRPr lang="lv-LV" sz="1800" dirty="0">
              <a:latin typeface="Times New Roman" panose="02020603050405020304" pitchFamily="18" charset="0"/>
              <a:cs typeface="Times New Roman" panose="02020603050405020304" pitchFamily="18" charset="0"/>
            </a:endParaRPr>
          </a:p>
          <a:p>
            <a:pPr algn="ctr" fontAlgn="base"/>
            <a:r>
              <a:rPr lang="lv-LV" sz="1200" dirty="0">
                <a:solidFill>
                  <a:srgbClr val="FF0000"/>
                </a:solidFill>
                <a:latin typeface="Times New Roman" panose="02020603050405020304" pitchFamily="18" charset="0"/>
                <a:cs typeface="Times New Roman" panose="02020603050405020304" pitchFamily="18" charset="0"/>
              </a:rPr>
              <a:t>Ministru kabinets 2020. gada 17. novembrī pieņēma grozījumus Ministru kabineta 2020. gada 6. novembra rīkojumā Nr. 655 “Par ārkārtējās situācijas izsludināšanu”, nosakot, ka līdz ārkārtējās situācijas beigām vecākiem vairs nav jāiesniedz ārsta izziņa vai psihologa atzinums, lai nodrošinātu izglītību ģimenē.</a:t>
            </a:r>
            <a:endParaRPr lang="lv-LV" sz="1300" dirty="0">
              <a:solidFill>
                <a:srgbClr val="FF0000"/>
              </a:solidFill>
              <a:latin typeface="Times New Roman" panose="02020603050405020304" pitchFamily="18" charset="0"/>
              <a:cs typeface="Times New Roman" panose="02020603050405020304" pitchFamily="18" charset="0"/>
            </a:endParaRPr>
          </a:p>
          <a:p>
            <a:pPr marL="0" indent="450215" algn="just">
              <a:lnSpc>
                <a:spcPct val="150000"/>
              </a:lnSpc>
              <a:spcBef>
                <a:spcPts val="0"/>
              </a:spcBef>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id="{D0FD2595-ED7F-43C4-B49D-11D3E0513D67}"/>
              </a:ext>
            </a:extLst>
          </p:cNvPr>
          <p:cNvSpPr/>
          <p:nvPr/>
        </p:nvSpPr>
        <p:spPr>
          <a:xfrm>
            <a:off x="494475" y="1789838"/>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id="{763131CA-9EAB-4F3C-8815-80F9FE8F9658}"/>
              </a:ext>
            </a:extLst>
          </p:cNvPr>
          <p:cNvSpPr/>
          <p:nvPr/>
        </p:nvSpPr>
        <p:spPr>
          <a:xfrm>
            <a:off x="479551" y="286350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id="{1AAD8B0F-2D01-4F6E-BB3E-CA71EC1BE1ED}"/>
              </a:ext>
            </a:extLst>
          </p:cNvPr>
          <p:cNvSpPr/>
          <p:nvPr/>
        </p:nvSpPr>
        <p:spPr>
          <a:xfrm>
            <a:off x="479551" y="546032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68354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45EFBF-BD96-410E-9792-895F6914E75B}"/>
              </a:ext>
            </a:extLst>
          </p:cNvPr>
          <p:cNvSpPr>
            <a:spLocks noGrp="1"/>
          </p:cNvSpPr>
          <p:nvPr>
            <p:ph type="title"/>
          </p:nvPr>
        </p:nvSpPr>
        <p:spPr>
          <a:xfrm>
            <a:off x="3581400" y="464040"/>
            <a:ext cx="3537438" cy="505120"/>
          </a:xfrm>
        </p:spPr>
        <p:txBody>
          <a:bodyPr>
            <a:normAutofit/>
          </a:bodyPr>
          <a:lstStyle/>
          <a:p>
            <a:pPr fontAlgn="base"/>
            <a:r>
              <a:rPr lang="lv-LV" dirty="0">
                <a:solidFill>
                  <a:srgbClr val="68478C"/>
                </a:solidFill>
              </a:rPr>
              <a:t>Sports un mūzika? </a:t>
            </a:r>
          </a:p>
        </p:txBody>
      </p:sp>
      <p:sp>
        <p:nvSpPr>
          <p:cNvPr id="3" name="Teksta vietturis 2">
            <a:extLst>
              <a:ext uri="{FF2B5EF4-FFF2-40B4-BE49-F238E27FC236}">
                <a16:creationId xmlns:a16="http://schemas.microsoft.com/office/drawing/2014/main" id="{A411C049-D26F-45B8-97C4-50E5208CE6E2}"/>
              </a:ext>
            </a:extLst>
          </p:cNvPr>
          <p:cNvSpPr>
            <a:spLocks noGrp="1"/>
          </p:cNvSpPr>
          <p:nvPr>
            <p:ph type="body" idx="1"/>
          </p:nvPr>
        </p:nvSpPr>
        <p:spPr>
          <a:xfrm>
            <a:off x="822081" y="1192625"/>
            <a:ext cx="7600950" cy="4882860"/>
          </a:xfrm>
        </p:spPr>
        <p:txBody>
          <a:bodyPr>
            <a:normAutofit fontScale="85000" lnSpcReduction="10000"/>
          </a:bodyPr>
          <a:lstStyle/>
          <a:p>
            <a:pPr marL="0" indent="450215" algn="ctr">
              <a:lnSpc>
                <a:spcPct val="150000"/>
              </a:lnSpc>
              <a:spcBef>
                <a:spcPts val="0"/>
              </a:spcBef>
            </a:pPr>
            <a:r>
              <a:rPr lang="lv-LV" sz="1500" b="1" u="sng" dirty="0">
                <a:solidFill>
                  <a:srgbClr val="FF0000"/>
                </a:solidFill>
                <a:latin typeface="Times New Roman" panose="02020603050405020304" pitchFamily="18" charset="0"/>
                <a:cs typeface="Times New Roman" panose="02020603050405020304" pitchFamily="18" charset="0"/>
              </a:rPr>
              <a:t>Mūzikas stundās </a:t>
            </a:r>
            <a:r>
              <a:rPr lang="lv-LV" sz="1500" b="1" dirty="0">
                <a:solidFill>
                  <a:srgbClr val="FF0000"/>
                </a:solidFill>
                <a:latin typeface="Times New Roman" panose="02020603050405020304" pitchFamily="18" charset="0"/>
                <a:cs typeface="Times New Roman" panose="02020603050405020304" pitchFamily="18" charset="0"/>
              </a:rPr>
              <a:t>bērni lieto sejas maskas. </a:t>
            </a:r>
          </a:p>
          <a:p>
            <a:pPr marL="0" indent="450215">
              <a:lnSpc>
                <a:spcPct val="150000"/>
              </a:lnSpc>
              <a:spcBef>
                <a:spcPts val="0"/>
              </a:spcBef>
            </a:pPr>
            <a:r>
              <a:rPr lang="lv-LV" sz="2200" b="1" dirty="0">
                <a:latin typeface="Times New Roman" panose="02020603050405020304" pitchFamily="18" charset="0"/>
                <a:cs typeface="Times New Roman" panose="02020603050405020304" pitchFamily="18" charset="0"/>
              </a:rPr>
              <a:t>Mūzika </a:t>
            </a:r>
          </a:p>
          <a:p>
            <a:pPr fontAlgn="base"/>
            <a:endParaRPr lang="lv-LV" sz="2200" b="1" dirty="0">
              <a:latin typeface="Times New Roman" panose="02020603050405020304" pitchFamily="18" charset="0"/>
              <a:cs typeface="Times New Roman" panose="02020603050405020304" pitchFamily="18" charset="0"/>
            </a:endParaRPr>
          </a:p>
          <a:p>
            <a:pPr fontAlgn="base"/>
            <a:r>
              <a:rPr lang="lv-LV" sz="1800" b="1" dirty="0">
                <a:solidFill>
                  <a:srgbClr val="68478C"/>
                </a:solidFill>
                <a:latin typeface="Times New Roman" panose="02020603050405020304" pitchFamily="18" charset="0"/>
                <a:cs typeface="Times New Roman" panose="02020603050405020304" pitchFamily="18" charset="0"/>
              </a:rPr>
              <a:t>Klātienē</a:t>
            </a:r>
            <a:r>
              <a:rPr lang="lv-LV" sz="1800" dirty="0">
                <a:solidFill>
                  <a:srgbClr val="68478C"/>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 skandē, ritmizē, improvizē, spēlē instrumentus, apgūst mūzikas valodas elementus</a:t>
            </a:r>
          </a:p>
          <a:p>
            <a:pPr fontAlgn="base"/>
            <a:r>
              <a:rPr lang="lv-LV" sz="1800" dirty="0">
                <a:latin typeface="Times New Roman" panose="02020603050405020304" pitchFamily="18" charset="0"/>
                <a:cs typeface="Times New Roman" panose="02020603050405020304" pitchFamily="18" charset="0"/>
              </a:rPr>
              <a:t>Klātienē praktiskā muzicēšanas procesā </a:t>
            </a:r>
            <a:r>
              <a:rPr lang="lv-LV" sz="1800" b="1" dirty="0">
                <a:latin typeface="Times New Roman" panose="02020603050405020304" pitchFamily="18" charset="0"/>
                <a:cs typeface="Times New Roman" panose="02020603050405020304" pitchFamily="18" charset="0"/>
              </a:rPr>
              <a:t>attīsta pamatprasmes ritmizēšanā </a:t>
            </a:r>
            <a:r>
              <a:rPr lang="lv-LV" sz="1800" dirty="0">
                <a:latin typeface="Times New Roman" panose="02020603050405020304" pitchFamily="18" charset="0"/>
                <a:cs typeface="Times New Roman" panose="02020603050405020304" pitchFamily="18" charset="0"/>
              </a:rPr>
              <a:t>(reproducē, variē, kombinē, ritmu) </a:t>
            </a:r>
          </a:p>
          <a:p>
            <a:pPr fontAlgn="base"/>
            <a:endParaRPr lang="lv-LV" sz="1800" dirty="0">
              <a:latin typeface="Times New Roman" panose="02020603050405020304" pitchFamily="18" charset="0"/>
              <a:cs typeface="Times New Roman" panose="02020603050405020304" pitchFamily="18" charset="0"/>
            </a:endParaRPr>
          </a:p>
          <a:p>
            <a:pPr fontAlgn="base"/>
            <a:r>
              <a:rPr lang="lv-LV" sz="1800" b="1" dirty="0">
                <a:solidFill>
                  <a:srgbClr val="68478C"/>
                </a:solidFill>
                <a:latin typeface="Times New Roman" panose="02020603050405020304" pitchFamily="18" charset="0"/>
                <a:cs typeface="Times New Roman" panose="02020603050405020304" pitchFamily="18" charset="0"/>
              </a:rPr>
              <a:t>Izkopj mūzikas klausīšanās prasmes</a:t>
            </a:r>
            <a:r>
              <a:rPr lang="lv-LV" sz="1800" b="1" dirty="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ieklausīties skaniskajā vidē, skaņdarbā, tvert emocionālo noskaņu, attēlot to zīmējumā, ar kustībām, mācās raksturot mūzikas izteiksmes līdzekļus un tos izmantot savās radošajās etīdēs u. c. </a:t>
            </a:r>
          </a:p>
          <a:p>
            <a:pPr fontAlgn="base"/>
            <a:endParaRPr lang="lv-LV" sz="1800" dirty="0">
              <a:latin typeface="Times New Roman" panose="02020603050405020304" pitchFamily="18" charset="0"/>
              <a:cs typeface="Times New Roman" panose="02020603050405020304" pitchFamily="18" charset="0"/>
            </a:endParaRPr>
          </a:p>
          <a:p>
            <a:pPr fontAlgn="base"/>
            <a:endParaRPr lang="lv-LV" sz="1800" dirty="0">
              <a:latin typeface="Times New Roman" panose="02020603050405020304" pitchFamily="18" charset="0"/>
              <a:cs typeface="Times New Roman" panose="02020603050405020304" pitchFamily="18" charset="0"/>
            </a:endParaRPr>
          </a:p>
          <a:p>
            <a:pPr fontAlgn="base"/>
            <a:r>
              <a:rPr lang="lv-LV" sz="1800" b="1" dirty="0">
                <a:solidFill>
                  <a:schemeClr val="tx1"/>
                </a:solidFill>
                <a:latin typeface="Times New Roman" panose="02020603050405020304" pitchFamily="18" charset="0"/>
                <a:cs typeface="Times New Roman" panose="02020603050405020304" pitchFamily="18" charset="0"/>
              </a:rPr>
              <a:t>    </a:t>
            </a:r>
            <a:r>
              <a:rPr lang="lv-LV" sz="2300" b="1" dirty="0">
                <a:solidFill>
                  <a:schemeClr val="tx1"/>
                </a:solidFill>
                <a:latin typeface="Times New Roman" panose="02020603050405020304" pitchFamily="18" charset="0"/>
                <a:cs typeface="Times New Roman" panose="02020603050405020304" pitchFamily="18" charset="0"/>
              </a:rPr>
              <a:t>Sports</a:t>
            </a:r>
            <a:endParaRPr lang="lv-LV" sz="2300" dirty="0">
              <a:latin typeface="Times New Roman" panose="02020603050405020304" pitchFamily="18" charset="0"/>
              <a:cs typeface="Times New Roman" panose="02020603050405020304" pitchFamily="18" charset="0"/>
            </a:endParaRPr>
          </a:p>
          <a:p>
            <a:pPr fontAlgn="base"/>
            <a:r>
              <a:rPr lang="lv-LV" sz="1800" b="1" dirty="0">
                <a:solidFill>
                  <a:srgbClr val="68478C"/>
                </a:solidFill>
                <a:latin typeface="Times New Roman" panose="02020603050405020304" pitchFamily="18" charset="0"/>
                <a:cs typeface="Times New Roman" panose="02020603050405020304" pitchFamily="18" charset="0"/>
              </a:rPr>
              <a:t>Uzsvars uz nodarbībām brīvā dabā un fizisko veselību un drošību, veidojot un izvēloties alternatīvus variantus tradicionālām spēlēm, vingrinājumiem un inventāram. </a:t>
            </a:r>
          </a:p>
          <a:p>
            <a:pPr fontAlgn="base"/>
            <a:r>
              <a:rPr lang="lv-LV" sz="1500" dirty="0">
                <a:solidFill>
                  <a:srgbClr val="FF0000"/>
                </a:solidFill>
                <a:latin typeface="Times New Roman" panose="02020603050405020304" pitchFamily="18" charset="0"/>
                <a:cs typeface="Times New Roman" panose="02020603050405020304" pitchFamily="18" charset="0"/>
              </a:rPr>
              <a:t>Sporta stundas (obligātā mācību satura ietvaros) 1.-4. klasei  pēc iespējas īsteno ārpus telpām,  iekštelpās  sporta stundas ir īstenojamas STINGRI  izvērtējot iespēju nodrošināt drošības pasākumus.  Sporta stundā skolēni sporto BEZ maskām, bet pirms un pēc sporta stundas - SEJAS MASKAS JĀLIETO OBLIGĀTI!</a:t>
            </a:r>
          </a:p>
        </p:txBody>
      </p:sp>
      <p:sp>
        <p:nvSpPr>
          <p:cNvPr id="4" name="Teksta vietturis 3">
            <a:extLst>
              <a:ext uri="{FF2B5EF4-FFF2-40B4-BE49-F238E27FC236}">
                <a16:creationId xmlns:a16="http://schemas.microsoft.com/office/drawing/2014/main"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id="{D0FD2595-ED7F-43C4-B49D-11D3E0513D67}"/>
              </a:ext>
            </a:extLst>
          </p:cNvPr>
          <p:cNvSpPr/>
          <p:nvPr/>
        </p:nvSpPr>
        <p:spPr>
          <a:xfrm>
            <a:off x="822081" y="2269555"/>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id="{763131CA-9EAB-4F3C-8815-80F9FE8F9658}"/>
              </a:ext>
            </a:extLst>
          </p:cNvPr>
          <p:cNvSpPr/>
          <p:nvPr/>
        </p:nvSpPr>
        <p:spPr>
          <a:xfrm>
            <a:off x="822081" y="324004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id="{1AAD8B0F-2D01-4F6E-BB3E-CA71EC1BE1ED}"/>
              </a:ext>
            </a:extLst>
          </p:cNvPr>
          <p:cNvSpPr/>
          <p:nvPr/>
        </p:nvSpPr>
        <p:spPr>
          <a:xfrm>
            <a:off x="822081" y="4748473"/>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838" y="64275"/>
            <a:ext cx="1565031" cy="2211543"/>
          </a:xfrm>
          <a:prstGeom prst="rect">
            <a:avLst/>
          </a:prstGeom>
        </p:spPr>
      </p:pic>
    </p:spTree>
    <p:extLst>
      <p:ext uri="{BB962C8B-B14F-4D97-AF65-F5344CB8AC3E}">
        <p14:creationId xmlns:p14="http://schemas.microsoft.com/office/powerpoint/2010/main" val="263865323"/>
      </p:ext>
    </p:extLst>
  </p:cSld>
  <p:clrMapOvr>
    <a:masterClrMapping/>
  </p:clrMapOvr>
</p:sld>
</file>

<file path=ppt/theme/theme1.xml><?xml version="1.0" encoding="utf-8"?>
<a:theme xmlns:a="http://schemas.openxmlformats.org/drawingml/2006/main" name="90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1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8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990</Words>
  <Application>Microsoft Office PowerPoint</Application>
  <PresentationFormat>Slaidrāde ekrānā (4:3)</PresentationFormat>
  <Paragraphs>85</Paragraphs>
  <Slides>11</Slides>
  <Notes>3</Notes>
  <HiddenSlides>0</HiddenSlides>
  <MMClips>0</MMClips>
  <ScaleCrop>false</ScaleCrop>
  <HeadingPairs>
    <vt:vector size="6" baseType="variant">
      <vt:variant>
        <vt:lpstr>Lietotie fonti</vt:lpstr>
      </vt:variant>
      <vt:variant>
        <vt:i4>6</vt:i4>
      </vt:variant>
      <vt:variant>
        <vt:lpstr>Dizains</vt:lpstr>
      </vt:variant>
      <vt:variant>
        <vt:i4>3</vt:i4>
      </vt:variant>
      <vt:variant>
        <vt:lpstr>Slaidu virsraksti</vt:lpstr>
      </vt:variant>
      <vt:variant>
        <vt:i4>11</vt:i4>
      </vt:variant>
    </vt:vector>
  </HeadingPairs>
  <TitlesOfParts>
    <vt:vector size="20" baseType="lpstr">
      <vt:lpstr>Arial</vt:lpstr>
      <vt:lpstr>Calibri</vt:lpstr>
      <vt:lpstr>Symbol</vt:lpstr>
      <vt:lpstr>Times New Roman</vt:lpstr>
      <vt:lpstr>Trebuchet MS</vt:lpstr>
      <vt:lpstr>Verdana</vt:lpstr>
      <vt:lpstr>90_Prezentacija_templateLV</vt:lpstr>
      <vt:lpstr>91_Prezentacija_templateLV</vt:lpstr>
      <vt:lpstr>98_Prezentacija_templateLV</vt:lpstr>
      <vt:lpstr>Ieteikumi mutes un deguna aizsega lietošanai izglītības iestādē</vt:lpstr>
      <vt:lpstr>PowerPoint prezentācija</vt:lpstr>
      <vt:lpstr>Kā lietot sejas masku? </vt:lpstr>
      <vt:lpstr>Kā lietot sejas masku? </vt:lpstr>
      <vt:lpstr>Kam jāpievērš uzmanība?</vt:lpstr>
      <vt:lpstr>Kam jāpievērš uzmanība?</vt:lpstr>
      <vt:lpstr>Vecāki palīdz bērnam apgūt pareizus maskas lietošanas pamatprincipus</vt:lpstr>
      <vt:lpstr>Mazāko klašu bērniem vecāki var nodrošināt izglītību ģimenē</vt:lpstr>
      <vt:lpstr>Sports un mūzika? </vt:lpstr>
      <vt:lpstr>Noderīgi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Centralizētā eksāmena  latviešu valodā rezultāti  2019./2020.m.g. un ieteikumi</dc:title>
  <dc:creator>VISC</dc:creator>
  <cp:lastModifiedBy>Skolotajs</cp:lastModifiedBy>
  <cp:revision>58</cp:revision>
  <cp:lastPrinted>2021-01-14T09:48:24Z</cp:lastPrinted>
  <dcterms:created xsi:type="dcterms:W3CDTF">2014-11-20T14:46:47Z</dcterms:created>
  <dcterms:modified xsi:type="dcterms:W3CDTF">2021-01-18T11:20:28Z</dcterms:modified>
</cp:coreProperties>
</file>